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0"/>
  </p:notesMasterIdLst>
  <p:sldIdLst>
    <p:sldId id="256" r:id="rId2"/>
    <p:sldId id="262" r:id="rId3"/>
    <p:sldId id="330" r:id="rId4"/>
    <p:sldId id="356" r:id="rId5"/>
    <p:sldId id="297" r:id="rId6"/>
    <p:sldId id="311" r:id="rId7"/>
    <p:sldId id="351" r:id="rId8"/>
    <p:sldId id="352" r:id="rId9"/>
    <p:sldId id="361" r:id="rId10"/>
    <p:sldId id="362" r:id="rId11"/>
    <p:sldId id="357" r:id="rId12"/>
    <p:sldId id="276" r:id="rId13"/>
    <p:sldId id="359" r:id="rId14"/>
    <p:sldId id="326" r:id="rId15"/>
    <p:sldId id="342" r:id="rId16"/>
    <p:sldId id="358" r:id="rId17"/>
    <p:sldId id="331" r:id="rId18"/>
    <p:sldId id="348" r:id="rId19"/>
    <p:sldId id="349" r:id="rId20"/>
    <p:sldId id="333" r:id="rId21"/>
    <p:sldId id="334" r:id="rId22"/>
    <p:sldId id="353" r:id="rId23"/>
    <p:sldId id="335" r:id="rId24"/>
    <p:sldId id="337" r:id="rId25"/>
    <p:sldId id="339" r:id="rId26"/>
    <p:sldId id="338" r:id="rId27"/>
    <p:sldId id="340" r:id="rId28"/>
    <p:sldId id="35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 varScale="1">
        <p:scale>
          <a:sx n="63" d="100"/>
          <a:sy n="63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10771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102F5-F4DF-4C25-B89D-559F96AF5DC1}" type="datetimeFigureOut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D323B-F2AE-4155-AB24-33F0B61BC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895364-2A7A-43E5-B447-5E624E663F1A}" type="slidenum">
              <a:rPr lang="en-US"/>
              <a:pPr/>
              <a:t>5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A04362-0AAB-4753-BA69-2777454F3273}" type="slidenum">
              <a:rPr lang="en-US"/>
              <a:pPr/>
              <a:t>6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57158" y="4143380"/>
            <a:ext cx="6358014" cy="71438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6429420" cy="1512888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1" name="Subtitle 20"/>
          <p:cNvSpPr>
            <a:spLocks noGrp="1"/>
          </p:cNvSpPr>
          <p:nvPr>
            <p:ph type="subTitle" idx="1"/>
          </p:nvPr>
        </p:nvSpPr>
        <p:spPr>
          <a:xfrm>
            <a:off x="300030" y="4314828"/>
            <a:ext cx="6400800" cy="118587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9" name="Date Placeholder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E5EB-CE10-4037-9766-3CE372933FC4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029D-1064-411D-B07E-B3EA8B6A37D4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54" y="274639"/>
            <a:ext cx="1757346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400816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04AF4-C7D5-415D-9586-43BB9C81D7C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8" y="684213"/>
            <a:ext cx="7769225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5"/>
            <a:ext cx="3810000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5"/>
            <a:ext cx="3810000" cy="4570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 userDrawn="1"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91BEF0-4ABE-4AC6-B1DB-09CF75696D7A}" type="slidenum">
              <a:rPr lang="en-US"/>
              <a:pPr/>
              <a:t>‹#›</a:t>
            </a:fld>
            <a:endParaRPr lang="en-US">
              <a:solidFill>
                <a:srgbClr val="910015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B3BE-3A01-4E63-8EBD-F9DAFD4D4D65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-5597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4714884"/>
            <a:ext cx="7772400" cy="78581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28802"/>
            <a:ext cx="7772400" cy="2692412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0CFC-BEC7-452C-8DCE-321C55317C98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714348" y="4643446"/>
            <a:ext cx="7786742" cy="71438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498D-5D16-441A-AD6E-26CD30405F49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560E-C0E6-4F5C-A354-130246D44156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86700" cy="785818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9BCC-3D02-4A54-B675-F07518B39F3A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35859-CEAC-4318-A3CC-89C6EF9EFB90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89D9-7F4F-467A-B790-3146279C3E61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172" y="4857760"/>
            <a:ext cx="3065464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7356" y="714356"/>
            <a:ext cx="5486400" cy="41148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6128" y="5429264"/>
            <a:ext cx="3057508" cy="633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B9C7-2535-4245-A3A4-538F0E5C4215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Freeform 8"/>
          <p:cNvSpPr>
            <a:spLocks/>
          </p:cNvSpPr>
          <p:nvPr/>
        </p:nvSpPr>
        <p:spPr bwMode="auto">
          <a:xfrm>
            <a:off x="-32" y="0"/>
            <a:ext cx="9072594" cy="6858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Title Placeholder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0D2A29-BCBC-4D2B-B392-980D22E10802}" type="datetime1">
              <a:rPr lang="en-US" smtClean="0"/>
              <a:pPr/>
              <a:t>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CC1E9A-716D-49E7-ACA4-249EF2982F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0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0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0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0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0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0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0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0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0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numerative_definitio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1484784"/>
            <a:ext cx="6429420" cy="1512888"/>
          </a:xfrm>
        </p:spPr>
        <p:txBody>
          <a:bodyPr>
            <a:normAutofit fontScale="90000"/>
          </a:bodyPr>
          <a:lstStyle/>
          <a:p>
            <a:r>
              <a:rPr lang="en-US" strike="sngStrike" dirty="0"/>
              <a:t>Cross-Cultural and </a:t>
            </a:r>
            <a:r>
              <a:rPr lang="en-US" strike="sngStrike" dirty="0" smtClean="0"/>
              <a:t>Cross-Linguistic </a:t>
            </a:r>
            <a:r>
              <a:rPr lang="en-US" strike="sngStrike" smtClean="0"/>
              <a:t>Ontologies</a:t>
            </a:r>
            <a:r>
              <a:rPr lang="en-US" strike="sngStrike" dirty="0" smtClean="0"/>
              <a:t/>
            </a:r>
            <a:br>
              <a:rPr lang="en-US" strike="sngStrike" dirty="0" smtClean="0"/>
            </a:br>
            <a:r>
              <a:rPr lang="en-US" dirty="0" smtClean="0"/>
              <a:t>Ontology i18n/L10n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365104"/>
            <a:ext cx="6400800" cy="1185874"/>
          </a:xfrm>
        </p:spPr>
        <p:txBody>
          <a:bodyPr/>
          <a:lstStyle/>
          <a:p>
            <a:r>
              <a:rPr lang="en-US" dirty="0" smtClean="0"/>
              <a:t>By Yuri </a:t>
            </a:r>
            <a:r>
              <a:rPr lang="en-US" dirty="0" err="1" smtClean="0"/>
              <a:t>Tijerino</a:t>
            </a:r>
            <a:endParaRPr lang="en-US" dirty="0" smtClean="0"/>
          </a:p>
          <a:p>
            <a:r>
              <a:rPr lang="en-US" dirty="0" err="1" smtClean="0"/>
              <a:t>Kwansei</a:t>
            </a:r>
            <a:r>
              <a:rPr lang="en-US" dirty="0" smtClean="0"/>
              <a:t> </a:t>
            </a:r>
            <a:r>
              <a:rPr lang="en-US" dirty="0" err="1" smtClean="0"/>
              <a:t>Gakuin</a:t>
            </a:r>
            <a:r>
              <a:rPr lang="en-US" dirty="0" smtClean="0"/>
              <a:t>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 definition of </a:t>
            </a:r>
            <a:br>
              <a:rPr lang="en-US" dirty="0" smtClean="0"/>
            </a:br>
            <a:r>
              <a:rPr lang="en-US" dirty="0" smtClean="0"/>
              <a:t>L10n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An </a:t>
            </a:r>
            <a:r>
              <a:rPr lang="en-US" dirty="0" smtClean="0"/>
              <a:t>L10n ontology </a:t>
            </a:r>
            <a:r>
              <a:rPr lang="en-US" dirty="0" smtClean="0"/>
              <a:t>is an ontology </a:t>
            </a:r>
            <a:r>
              <a:rPr lang="en-US" i="1" dirty="0" smtClean="0"/>
              <a:t>O</a:t>
            </a:r>
            <a:r>
              <a:rPr lang="en-US" i="1" baseline="-25000" dirty="0" smtClean="0"/>
              <a:t>L10n</a:t>
            </a:r>
            <a:r>
              <a:rPr lang="en-US" dirty="0" smtClean="0"/>
              <a:t>, </a:t>
            </a:r>
            <a:r>
              <a:rPr lang="en-US" dirty="0" smtClean="0"/>
              <a:t>such that 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4400" i="1" dirty="0" smtClean="0"/>
              <a:t>O</a:t>
            </a:r>
            <a:r>
              <a:rPr lang="en-US" sz="4400" i="1" baseline="-25000" dirty="0" smtClean="0"/>
              <a:t>L10n</a:t>
            </a:r>
            <a:r>
              <a:rPr lang="en-US" sz="4400" i="1" dirty="0" smtClean="0"/>
              <a:t> </a:t>
            </a:r>
            <a:r>
              <a:rPr lang="en-US" sz="4400" i="1" dirty="0" smtClean="0"/>
              <a:t>= </a:t>
            </a:r>
            <a:r>
              <a:rPr lang="en-US" sz="4400" i="1" dirty="0" smtClean="0"/>
              <a:t>O</a:t>
            </a:r>
            <a:r>
              <a:rPr lang="en-US" sz="4400" i="1" baseline="-25000" dirty="0" smtClean="0"/>
              <a:t>i18n</a:t>
            </a:r>
            <a:r>
              <a:rPr lang="en-US" sz="4400" i="1" dirty="0" smtClean="0"/>
              <a:t> + </a:t>
            </a:r>
            <a:r>
              <a:rPr lang="en-US" sz="4400" i="1" dirty="0" err="1" smtClean="0">
                <a:latin typeface="Symbol" pitchFamily="18" charset="2"/>
              </a:rPr>
              <a:t>l</a:t>
            </a:r>
            <a:r>
              <a:rPr lang="en-US" sz="4400" i="1" baseline="-25000" dirty="0" err="1" smtClean="0"/>
              <a:t>loc</a:t>
            </a:r>
            <a:endParaRPr lang="en-US" sz="4400" i="1" baseline="-25000" dirty="0" smtClean="0"/>
          </a:p>
          <a:p>
            <a:pPr lvl="1">
              <a:buNone/>
            </a:pPr>
            <a:endParaRPr lang="en-US" sz="4400" i="1" baseline="-25000" dirty="0" smtClean="0"/>
          </a:p>
          <a:p>
            <a:pPr lvl="1">
              <a:buNone/>
            </a:pPr>
            <a:r>
              <a:rPr lang="en-US" sz="4400" i="1" baseline="-25000" dirty="0" smtClean="0"/>
              <a:t>		or</a:t>
            </a:r>
          </a:p>
          <a:p>
            <a:pPr lvl="1">
              <a:buNone/>
            </a:pPr>
            <a:endParaRPr lang="en-US" sz="4400" i="1" baseline="-25000" dirty="0" smtClean="0"/>
          </a:p>
          <a:p>
            <a:pPr lvl="1">
              <a:buNone/>
            </a:pPr>
            <a:r>
              <a:rPr lang="en-US" sz="4400" i="1" dirty="0" smtClean="0"/>
              <a:t> </a:t>
            </a:r>
            <a:r>
              <a:rPr lang="en-US" sz="4400" i="1" dirty="0" err="1" smtClean="0"/>
              <a:t>O</a:t>
            </a:r>
            <a:r>
              <a:rPr lang="en-US" sz="4400" i="1" baseline="-25000" dirty="0" err="1" smtClean="0"/>
              <a:t>loc</a:t>
            </a:r>
            <a:r>
              <a:rPr lang="en-US" sz="4400" i="1" dirty="0" smtClean="0"/>
              <a:t> </a:t>
            </a:r>
            <a:r>
              <a:rPr lang="en-US" sz="4400" i="1" dirty="0" smtClean="0"/>
              <a:t>= O</a:t>
            </a:r>
            <a:r>
              <a:rPr lang="en-US" sz="4400" i="1" baseline="-25000" dirty="0" smtClean="0"/>
              <a:t>i18n</a:t>
            </a:r>
            <a:r>
              <a:rPr lang="en-US" sz="4400" i="1" dirty="0" smtClean="0"/>
              <a:t> + </a:t>
            </a:r>
            <a:r>
              <a:rPr lang="en-US" sz="4400" i="1" dirty="0" err="1" smtClean="0">
                <a:latin typeface="Symbol" pitchFamily="18" charset="2"/>
              </a:rPr>
              <a:t>l</a:t>
            </a:r>
            <a:r>
              <a:rPr lang="en-US" sz="4400" i="1" baseline="-25000" dirty="0" err="1" smtClean="0"/>
              <a:t>loc</a:t>
            </a:r>
            <a:endParaRPr lang="en-US" sz="4400" i="1" baseline="-25000" dirty="0" smtClean="0"/>
          </a:p>
          <a:p>
            <a:pPr lvl="1">
              <a:buNone/>
            </a:pPr>
            <a:endParaRPr lang="en-US" sz="4400" i="1" dirty="0" smtClean="0"/>
          </a:p>
          <a:p>
            <a:pPr lvl="1">
              <a:buNone/>
            </a:pPr>
            <a:r>
              <a:rPr lang="en-US" sz="4400" i="1" dirty="0" smtClean="0"/>
              <a:t>	</a:t>
            </a:r>
            <a:r>
              <a:rPr lang="en-US" sz="4400" i="1" dirty="0" smtClean="0"/>
              <a:t>e.g.</a:t>
            </a:r>
          </a:p>
          <a:p>
            <a:pPr lvl="1">
              <a:buNone/>
            </a:pPr>
            <a:endParaRPr lang="en-US" sz="4400" i="1" dirty="0" smtClean="0"/>
          </a:p>
          <a:p>
            <a:pPr lvl="1">
              <a:buNone/>
            </a:pPr>
            <a:r>
              <a:rPr lang="en-US" sz="4400" i="1" dirty="0" err="1" smtClean="0"/>
              <a:t>O</a:t>
            </a:r>
            <a:r>
              <a:rPr lang="en-US" sz="4400" i="1" baseline="-25000" dirty="0" err="1" smtClean="0"/>
              <a:t>en</a:t>
            </a:r>
            <a:r>
              <a:rPr lang="en-US" sz="4400" i="1" baseline="-25000" dirty="0" smtClean="0"/>
              <a:t>-US</a:t>
            </a:r>
            <a:r>
              <a:rPr lang="en-US" sz="4400" i="1" dirty="0" smtClean="0"/>
              <a:t> </a:t>
            </a:r>
            <a:r>
              <a:rPr lang="en-US" sz="4400" i="1" dirty="0" smtClean="0"/>
              <a:t>= O</a:t>
            </a:r>
            <a:r>
              <a:rPr lang="en-US" sz="4400" i="1" baseline="-25000" dirty="0" smtClean="0"/>
              <a:t>i18n</a:t>
            </a:r>
            <a:r>
              <a:rPr lang="en-US" sz="4400" i="1" dirty="0" smtClean="0"/>
              <a:t> + </a:t>
            </a:r>
            <a:r>
              <a:rPr lang="en-US" sz="4400" i="1" dirty="0" err="1" smtClean="0">
                <a:latin typeface="Symbol" pitchFamily="18" charset="2"/>
              </a:rPr>
              <a:t>l</a:t>
            </a:r>
            <a:r>
              <a:rPr lang="en-US" sz="4400" i="1" baseline="-25000" dirty="0" err="1" smtClean="0"/>
              <a:t>en</a:t>
            </a:r>
            <a:r>
              <a:rPr lang="en-US" sz="4400" i="1" baseline="-25000" dirty="0" smtClean="0"/>
              <a:t>-US</a:t>
            </a:r>
            <a:endParaRPr lang="en-US" sz="4400" i="1" baseline="-25000" dirty="0" smtClean="0"/>
          </a:p>
          <a:p>
            <a:pPr lvl="1">
              <a:buNone/>
            </a:pPr>
            <a:endParaRPr lang="en-US" sz="4400" i="1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3300" dirty="0" smtClean="0"/>
              <a:t>where </a:t>
            </a:r>
            <a:r>
              <a:rPr lang="en-US" sz="3300" i="1" dirty="0" smtClean="0"/>
              <a:t>O</a:t>
            </a:r>
            <a:r>
              <a:rPr lang="en-US" sz="3300" i="1" baseline="-25000" dirty="0" smtClean="0"/>
              <a:t>L10n, </a:t>
            </a:r>
            <a:r>
              <a:rPr lang="en-US" sz="3600" i="1" dirty="0" err="1" smtClean="0"/>
              <a:t>O</a:t>
            </a:r>
            <a:r>
              <a:rPr lang="en-US" sz="3600" i="1" baseline="-25000" dirty="0" err="1" smtClean="0"/>
              <a:t>loc</a:t>
            </a:r>
            <a:r>
              <a:rPr lang="en-US" sz="3600" i="1" baseline="-25000" dirty="0" smtClean="0"/>
              <a:t> and </a:t>
            </a:r>
            <a:r>
              <a:rPr lang="en-US" sz="3600" i="1" dirty="0" err="1" smtClean="0"/>
              <a:t>O</a:t>
            </a:r>
            <a:r>
              <a:rPr lang="en-US" sz="3600" i="1" baseline="-25000" dirty="0" err="1" smtClean="0"/>
              <a:t>en</a:t>
            </a:r>
            <a:r>
              <a:rPr lang="en-US" sz="3600" i="1" baseline="-25000" dirty="0" smtClean="0"/>
              <a:t>-US </a:t>
            </a:r>
            <a:r>
              <a:rPr lang="en-US" sz="3300" dirty="0" smtClean="0"/>
              <a:t>represents the </a:t>
            </a:r>
            <a:r>
              <a:rPr lang="en-US" sz="3300" dirty="0" smtClean="0"/>
              <a:t>localized, for a particular language</a:t>
            </a:r>
            <a:endParaRPr lang="en-US" sz="3300" dirty="0" smtClean="0"/>
          </a:p>
          <a:p>
            <a:pPr lvl="1">
              <a:buNone/>
            </a:pPr>
            <a:r>
              <a:rPr lang="en-US" sz="3300" dirty="0" smtClean="0"/>
              <a:t>while </a:t>
            </a:r>
            <a:r>
              <a:rPr lang="en-US" sz="3300" i="1" dirty="0" err="1" smtClean="0">
                <a:latin typeface="Symbol" pitchFamily="18" charset="2"/>
              </a:rPr>
              <a:t>l</a:t>
            </a:r>
            <a:r>
              <a:rPr lang="en-US" sz="3300" i="1" baseline="-25000" dirty="0" err="1" smtClean="0"/>
              <a:t>loc</a:t>
            </a:r>
            <a:r>
              <a:rPr lang="en-US" i="1" baseline="-25000" dirty="0" smtClean="0"/>
              <a:t> </a:t>
            </a:r>
            <a:r>
              <a:rPr lang="en-US" sz="3300" dirty="0" smtClean="0"/>
              <a:t>consists of all variant characteristics externalized from the original </a:t>
            </a:r>
            <a:r>
              <a:rPr lang="en-US" sz="3300" dirty="0" smtClean="0"/>
              <a:t>ontology for a particular locale, en-US in the case </a:t>
            </a:r>
            <a:r>
              <a:rPr lang="en-US" sz="3300" i="1" dirty="0" err="1" smtClean="0">
                <a:latin typeface="Symbol" pitchFamily="18" charset="2"/>
              </a:rPr>
              <a:t>l</a:t>
            </a:r>
            <a:r>
              <a:rPr lang="en-US" sz="3300" i="1" baseline="-25000" dirty="0" err="1" smtClean="0"/>
              <a:t>en</a:t>
            </a:r>
            <a:r>
              <a:rPr lang="en-US" sz="3300" i="1" baseline="-25000" dirty="0" smtClean="0"/>
              <a:t>-US</a:t>
            </a:r>
            <a:endParaRPr lang="en-US" sz="33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2492896"/>
            <a:ext cx="76867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can we learn from software i18n/L10n?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Abbreviated Common Software Engineering i18n/L10n practices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Lexical externalization</a:t>
            </a:r>
          </a:p>
          <a:p>
            <a:pPr lvl="1"/>
            <a:r>
              <a:rPr lang="en-US" dirty="0" smtClean="0"/>
              <a:t>No text visible to user is embedded in text</a:t>
            </a:r>
          </a:p>
          <a:p>
            <a:r>
              <a:rPr lang="en-US" dirty="0" smtClean="0"/>
              <a:t>Grammatical externalization</a:t>
            </a:r>
          </a:p>
          <a:p>
            <a:pPr lvl="1"/>
            <a:r>
              <a:rPr lang="en-US" dirty="0" smtClean="0"/>
              <a:t>Avoid use of language constructs for interaction</a:t>
            </a:r>
          </a:p>
          <a:p>
            <a:r>
              <a:rPr lang="en-US" dirty="0" smtClean="0"/>
              <a:t>UI externalization</a:t>
            </a:r>
          </a:p>
          <a:p>
            <a:pPr lvl="1"/>
            <a:r>
              <a:rPr lang="en-US" dirty="0" smtClean="0"/>
              <a:t>Formatting, styling, color schemes, graphics, etc</a:t>
            </a:r>
          </a:p>
          <a:p>
            <a:r>
              <a:rPr lang="en-US" dirty="0" smtClean="0"/>
              <a:t>Functional externalization</a:t>
            </a:r>
          </a:p>
          <a:p>
            <a:pPr lvl="1"/>
            <a:r>
              <a:rPr lang="en-US" dirty="0" smtClean="0"/>
              <a:t>Dates, numbers, sorting,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132856"/>
            <a:ext cx="7686700" cy="136188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Are </a:t>
            </a:r>
            <a:r>
              <a:rPr lang="en-US" sz="3600" dirty="0" err="1" smtClean="0"/>
              <a:t>ontologies</a:t>
            </a:r>
            <a:r>
              <a:rPr lang="en-US" sz="3600" dirty="0" smtClean="0"/>
              <a:t> culture/language- dependent?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i18n/L10n</a:t>
            </a:r>
            <a:r>
              <a:rPr lang="en-US" dirty="0"/>
              <a:t> </a:t>
            </a:r>
            <a:r>
              <a:rPr lang="en-US" dirty="0" smtClean="0"/>
              <a:t>matters in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According to </a:t>
            </a:r>
            <a:r>
              <a:rPr lang="en-US" dirty="0" err="1" smtClean="0"/>
              <a:t>Guarino</a:t>
            </a:r>
            <a:r>
              <a:rPr lang="en-US" dirty="0" smtClean="0"/>
              <a:t>[1], </a:t>
            </a:r>
            <a:r>
              <a:rPr lang="en-US" dirty="0" err="1" smtClean="0"/>
              <a:t>ontologies</a:t>
            </a:r>
            <a:r>
              <a:rPr lang="en-US" dirty="0" smtClean="0"/>
              <a:t> </a:t>
            </a:r>
            <a:r>
              <a:rPr lang="en-US" dirty="0"/>
              <a:t>are language dependent, while </a:t>
            </a:r>
            <a:r>
              <a:rPr lang="en-US" dirty="0" smtClean="0"/>
              <a:t>conceptualizations </a:t>
            </a:r>
            <a:r>
              <a:rPr lang="en-US" dirty="0"/>
              <a:t>are language independent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Conceptualizations </a:t>
            </a:r>
            <a:r>
              <a:rPr lang="en-US" dirty="0"/>
              <a:t>refer to abstract, </a:t>
            </a:r>
            <a:r>
              <a:rPr lang="en-US" dirty="0" smtClean="0"/>
              <a:t>simplified </a:t>
            </a:r>
            <a:r>
              <a:rPr lang="en-US" dirty="0"/>
              <a:t>views of the </a:t>
            </a:r>
            <a:r>
              <a:rPr lang="en-US" dirty="0" smtClean="0"/>
              <a:t>world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ontology requires formal </a:t>
            </a:r>
            <a:r>
              <a:rPr lang="en-US" dirty="0" err="1"/>
              <a:t>specication</a:t>
            </a:r>
            <a:r>
              <a:rPr lang="en-US" dirty="0"/>
              <a:t> of the underlying </a:t>
            </a:r>
            <a:r>
              <a:rPr lang="en-US" dirty="0" smtClean="0"/>
              <a:t>conceptualization </a:t>
            </a:r>
            <a:r>
              <a:rPr lang="en-US" dirty="0"/>
              <a:t>[2]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“really”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Multi-lingual support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Inclusively support multilingual queries by design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Cross-lingual support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Reuse conceptualized components for other languages and/or cultures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Portability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Ontologies</a:t>
            </a:r>
            <a:r>
              <a:rPr lang="en-US" dirty="0" smtClean="0"/>
              <a:t> that are shareable and reusable across languages and cultures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2708920"/>
            <a:ext cx="76867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do we ontology i18n/L10n practically?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Intensional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Extensional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Intensional</a:t>
            </a:r>
            <a:r>
              <a:rPr lang="en-US" dirty="0" smtClean="0"/>
              <a:t> definitions capture the </a:t>
            </a:r>
            <a:r>
              <a:rPr lang="en-US" dirty="0"/>
              <a:t>intended </a:t>
            </a:r>
            <a:r>
              <a:rPr lang="en-US" dirty="0" smtClean="0"/>
              <a:t>meaning of </a:t>
            </a:r>
            <a:r>
              <a:rPr lang="en-US" dirty="0"/>
              <a:t>concept and relations necessary and </a:t>
            </a:r>
            <a:r>
              <a:rPr lang="en-US" dirty="0" err="1" smtClean="0"/>
              <a:t>suficient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define a domain</a:t>
            </a:r>
          </a:p>
          <a:p>
            <a:pPr lvl="1"/>
            <a:r>
              <a:rPr lang="en-US" dirty="0" smtClean="0"/>
              <a:t>Become language-dependent when formalized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Extensional definitions </a:t>
            </a:r>
            <a:r>
              <a:rPr lang="en-US" dirty="0"/>
              <a:t>rely on listing all possible </a:t>
            </a:r>
            <a:r>
              <a:rPr lang="en-US" dirty="0" smtClean="0"/>
              <a:t>things that </a:t>
            </a:r>
            <a:r>
              <a:rPr lang="en-US" dirty="0"/>
              <a:t>are realizations of the conceptualization or its </a:t>
            </a:r>
            <a:r>
              <a:rPr lang="en-US" dirty="0" smtClean="0"/>
              <a:t>components</a:t>
            </a:r>
          </a:p>
          <a:p>
            <a:pPr lvl="1"/>
            <a:r>
              <a:rPr lang="en-US" dirty="0" smtClean="0"/>
              <a:t>Inherently culture-independent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an extensional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"nation of the world" might be given by listing all of the nations of the world, or by giving some other means of recognizing the members of the corresponding class. </a:t>
            </a:r>
          </a:p>
          <a:p>
            <a:pPr lvl="1"/>
            <a:r>
              <a:rPr lang="en-US" dirty="0" smtClean="0"/>
              <a:t>An explicit listing of the extension, which is only possible for finite sets and only practical for relatively small sets, is called an </a:t>
            </a:r>
            <a:r>
              <a:rPr lang="en-US" i="1" dirty="0" smtClean="0">
                <a:hlinkClick r:id="rId2" action="ppaction://hlinkfile" tooltip="Enumerative definition"/>
              </a:rPr>
              <a:t>enumerative definition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Wikipedia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an </a:t>
            </a:r>
            <a:r>
              <a:rPr lang="en-US" dirty="0" err="1" smtClean="0"/>
              <a:t>intensional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"bachelor" is "unmarried man." </a:t>
            </a:r>
          </a:p>
          <a:p>
            <a:pPr lvl="1"/>
            <a:r>
              <a:rPr lang="en-US" dirty="0" smtClean="0"/>
              <a:t>Being an unmarried man is an essential property of something referred to as a bachelor. </a:t>
            </a:r>
          </a:p>
          <a:p>
            <a:pPr lvl="1"/>
            <a:r>
              <a:rPr lang="en-US" dirty="0" smtClean="0"/>
              <a:t>It is a necessary condition: one cannot be a bachelor without being an unmarried man. </a:t>
            </a:r>
          </a:p>
          <a:p>
            <a:pPr lvl="1"/>
            <a:r>
              <a:rPr lang="en-US" dirty="0" smtClean="0"/>
              <a:t>It is also a sufficient condition: any unmarried man is a bachelor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Wikipedia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Funny </a:t>
            </a:r>
            <a:r>
              <a:rPr lang="en-US" dirty="0" err="1" smtClean="0"/>
              <a:t>Engrish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52750" y="1602899"/>
            <a:ext cx="323850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what is better?</a:t>
            </a:r>
            <a:br>
              <a:rPr lang="en-US" dirty="0" smtClean="0"/>
            </a:br>
            <a:r>
              <a:rPr lang="en-US" dirty="0" smtClean="0"/>
              <a:t>-- </a:t>
            </a:r>
            <a:r>
              <a:rPr lang="en-US" sz="3100" dirty="0" smtClean="0"/>
              <a:t>A recipe ontology example --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more </a:t>
            </a:r>
            <a:r>
              <a:rPr lang="en-US" dirty="0" err="1" smtClean="0"/>
              <a:t>intensional</a:t>
            </a:r>
            <a:r>
              <a:rPr lang="en-US" dirty="0" smtClean="0"/>
              <a:t> definitions?</a:t>
            </a:r>
          </a:p>
          <a:p>
            <a:pPr lvl="1"/>
            <a:r>
              <a:rPr lang="en-US" dirty="0" smtClean="0"/>
              <a:t>Conceptualization:</a:t>
            </a:r>
          </a:p>
          <a:p>
            <a:pPr lvl="2"/>
            <a:r>
              <a:rPr lang="en-US" dirty="0" smtClean="0"/>
              <a:t>Recipe (English and Japanese)</a:t>
            </a:r>
          </a:p>
          <a:p>
            <a:pPr lvl="3"/>
            <a:r>
              <a:rPr lang="en-US" dirty="0" smtClean="0"/>
              <a:t>Ingredients, Amounts, Units</a:t>
            </a:r>
          </a:p>
          <a:p>
            <a:pPr lvl="3"/>
            <a:r>
              <a:rPr lang="en-US" dirty="0" smtClean="0"/>
              <a:t>Preparation steps (instructions)</a:t>
            </a:r>
          </a:p>
          <a:p>
            <a:pPr lvl="1"/>
            <a:r>
              <a:rPr lang="en-US" dirty="0" smtClean="0"/>
              <a:t>Breaks down at language and cultural levels</a:t>
            </a:r>
          </a:p>
          <a:p>
            <a:pPr lvl="2"/>
            <a:r>
              <a:rPr lang="en-US" dirty="0" smtClean="0"/>
              <a:t>Units not same, homonyms (cup not same), no turkeys in Japan</a:t>
            </a:r>
            <a:endParaRPr lang="en-US" dirty="0"/>
          </a:p>
          <a:p>
            <a:r>
              <a:rPr lang="en-US" dirty="0" smtClean="0"/>
              <a:t>Use more extensional definitions?</a:t>
            </a:r>
          </a:p>
          <a:p>
            <a:pPr lvl="1"/>
            <a:r>
              <a:rPr lang="en-US" dirty="0" smtClean="0"/>
              <a:t>Simpler to use extensional definitions for ingredient substitutions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6867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Some Recommendations for Ontology i18n/L10n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Externalize language definitions the software </a:t>
            </a:r>
            <a:r>
              <a:rPr lang="en-US" dirty="0" err="1" smtClean="0"/>
              <a:t>enginering</a:t>
            </a:r>
            <a:r>
              <a:rPr lang="en-US" dirty="0" smtClean="0"/>
              <a:t>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from software engineering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Software eng.		Ontology eng.</a:t>
            </a:r>
            <a:br>
              <a:rPr lang="en-US" dirty="0" smtClean="0"/>
            </a:br>
            <a:r>
              <a:rPr lang="en-US" dirty="0" smtClean="0"/>
              <a:t>(locale, string) 	</a:t>
            </a:r>
            <a:r>
              <a:rPr lang="en-US" dirty="0" smtClean="0">
                <a:sym typeface="Wingdings" pitchFamily="2" charset="2"/>
              </a:rPr>
              <a:t> 	(locale, </a:t>
            </a:r>
            <a:r>
              <a:rPr lang="en-US" dirty="0" err="1" smtClean="0">
                <a:sym typeface="Wingdings" pitchFamily="2" charset="2"/>
              </a:rPr>
              <a:t>uri</a:t>
            </a:r>
            <a:r>
              <a:rPr lang="en-US" dirty="0" smtClean="0">
                <a:sym typeface="Wingdings" pitchFamily="2" charset="2"/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Lexical: Best as Externalized extensional definitions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Definition</a:t>
            </a:r>
          </a:p>
          <a:p>
            <a:pPr>
              <a:buNone/>
            </a:pPr>
            <a:r>
              <a:rPr lang="en-US" sz="2700" dirty="0">
                <a:latin typeface="Courier New" pitchFamily="49" charset="0"/>
                <a:cs typeface="Courier New" pitchFamily="49" charset="0"/>
              </a:rPr>
              <a:t>Price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internal representation: integer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external representation: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getRecognizer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locale,price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-external-representation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context keywords: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getRecognizer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locale,price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-context-keywords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lvl="1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(p1: Price, p2: Price) returns (Boolean)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context keywords: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getRecognizer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locale,lessThan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-context-keywords)</a:t>
            </a:r>
          </a:p>
          <a:p>
            <a:pPr lvl="1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+mj-lt"/>
                <a:cs typeface="Courier New" pitchFamily="49" charset="0"/>
              </a:rPr>
              <a:t>Locale </a:t>
            </a:r>
            <a:r>
              <a:rPr lang="en-US" dirty="0">
                <a:latin typeface="+mj-lt"/>
                <a:cs typeface="Courier New" pitchFamily="49" charset="0"/>
              </a:rPr>
              <a:t>file for English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price-external-representation = \$[1-9]\d{0,2},?\d{3} | \d?\d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]rand | ...;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price-context-keywords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price|asking|obo|neg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(\.|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otiable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)| ...;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-context-keywords = (less than | &lt; | under | ...)\s*{p2} | 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Cultural relevant aspects as extensional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Example of an externalized cultural-dependent </a:t>
            </a:r>
            <a:r>
              <a:rPr lang="en-US" dirty="0" err="1" smtClean="0"/>
              <a:t>denition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Address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internal representation: array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external representation: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getRecognizer2Array(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locale,address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-external-representation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context keywords: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getRecognizer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locale,address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-context-keywords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Cultural relevant aspects as extensional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500" dirty="0" smtClean="0"/>
              <a:t>Example of an externalized cultural-dependent definition</a:t>
            </a:r>
            <a:endParaRPr lang="en-US" sz="4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%% Locale file for US-English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address-external-representation = [street city state zip-code]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address-context-keywords = (address | domicile | place ...)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street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regex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for US street address goes here!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city = ([a-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-Z]+|[a-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-Z]+\s[a-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zA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-Z]+)$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state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getListFromLocaleFile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(US-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English,stateList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Zipcode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((\d{5}-\d{4})|(\d{5})$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%% Locale file for Japanese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address-external-representation =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yubinbango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fu-ken-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to,shi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ku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-gun,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mura,chome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-ban,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banchi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yubinbango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((\d{3}-\d{4})$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fu-ken-to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getListFromLocaleFile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Japanese,fuKenToList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shi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ku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-gun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getListFromLocaleFile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Japanese,shiKuGunList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cho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mura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getListFromLocaleFile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Japanese,choMuraList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chome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-ban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Regex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goes here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banchi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Regex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goes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Functional aspects as extensional definitions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Example of an externalized lexical </a:t>
            </a:r>
            <a:r>
              <a:rPr lang="en-US" dirty="0" err="1" smtClean="0"/>
              <a:t>denition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Cup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internal representation: string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convert2Locale(c1: cup1, locale) returns (Real)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need to find ways to externalize language and cultural aspects of </a:t>
            </a:r>
            <a:r>
              <a:rPr lang="en-US" dirty="0" err="1" smtClean="0"/>
              <a:t>ontologies</a:t>
            </a:r>
            <a:endParaRPr lang="en-US" dirty="0" smtClean="0"/>
          </a:p>
          <a:p>
            <a:r>
              <a:rPr lang="en-US" dirty="0" smtClean="0"/>
              <a:t>Develop a set of best practices for designing cross-lingual and cross-cultural </a:t>
            </a:r>
            <a:r>
              <a:rPr lang="en-US" dirty="0" err="1" smtClean="0"/>
              <a:t>ontologies</a:t>
            </a:r>
            <a:endParaRPr lang="en-US" dirty="0" smtClean="0"/>
          </a:p>
          <a:p>
            <a:r>
              <a:rPr lang="en-US" dirty="0" smtClean="0"/>
              <a:t>Develop tools to support this externalization (</a:t>
            </a:r>
            <a:r>
              <a:rPr lang="en-US" dirty="0" err="1" smtClean="0"/>
              <a:t>plugins</a:t>
            </a:r>
            <a:r>
              <a:rPr lang="en-US" dirty="0" smtClean="0"/>
              <a:t> for Protégé, Top Braid,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597137"/>
          </a:xfrm>
        </p:spPr>
        <p:txBody>
          <a:bodyPr/>
          <a:lstStyle/>
          <a:p>
            <a:r>
              <a:rPr lang="en-US" dirty="0" smtClean="0"/>
              <a:t>Contact: 	Yuri </a:t>
            </a:r>
            <a:r>
              <a:rPr lang="en-US" dirty="0" err="1" smtClean="0"/>
              <a:t>Tijerino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ontologist@gmail.com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As </a:t>
            </a:r>
            <a:r>
              <a:rPr lang="en-US" dirty="0"/>
              <a:t>of June 2010, 72.6% of the almost 2 billion Web </a:t>
            </a:r>
            <a:r>
              <a:rPr lang="en-US" dirty="0" smtClean="0"/>
              <a:t>users, the ultimate </a:t>
            </a:r>
            <a:r>
              <a:rPr lang="en-US" dirty="0"/>
              <a:t>audience for the Semantic </a:t>
            </a:r>
            <a:r>
              <a:rPr lang="en-US" dirty="0" smtClean="0"/>
              <a:t>web, speak a </a:t>
            </a:r>
            <a:r>
              <a:rPr lang="en-US" dirty="0"/>
              <a:t>language other than English</a:t>
            </a:r>
          </a:p>
        </p:txBody>
      </p:sp>
      <p:sp>
        <p:nvSpPr>
          <p:cNvPr id="15362" name="AutoShape 2" descr="Top 10 Internet Langu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Top 10 Internet Langu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http://www.internetworldstats.com/images/languages2009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11" descr="C:\Users\Yuri\Desktop\languages20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556792"/>
            <a:ext cx="4090293" cy="4581128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686700" cy="785818"/>
          </a:xfrm>
        </p:spPr>
        <p:txBody>
          <a:bodyPr/>
          <a:lstStyle/>
          <a:p>
            <a:pPr algn="ctr"/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GLOBALIZATION: DEFINED*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068" y="1369919"/>
            <a:ext cx="7770091" cy="4572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600" b="1" dirty="0"/>
              <a:t>Globalization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The process of making all the necessary technical, financial, managerial, personnel, marketing and other enterprise decisions necessary to facilitate localization.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b="1" dirty="0"/>
              <a:t>Internationalization (i18n)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The process of ensuring at a technical/design level that a product can be easily localized.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b="1" dirty="0"/>
              <a:t>Localization </a:t>
            </a:r>
            <a:r>
              <a:rPr lang="en-US" sz="1600" b="1" dirty="0" smtClean="0"/>
              <a:t>(L10n</a:t>
            </a:r>
            <a:r>
              <a:rPr lang="en-US" sz="1600" b="1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The process of modifying products or services to account for differences in distinct markets.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b="1" dirty="0"/>
              <a:t>Translation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The process of converting verbal communication from one language to another.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b="1" dirty="0"/>
              <a:t>Locale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/>
              <a:t>The part of the user’s environment that is dependent on language, country/region and cultural conventions.  </a:t>
            </a:r>
            <a:endParaRPr lang="en-US" sz="1600" b="1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1" y="6020361"/>
            <a:ext cx="3581977" cy="24616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1387" tIns="45693" rIns="91387" bIns="4569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*SOURCE: The Localization Industry Primer.  ©2003 LISA.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91BEF0-4ABE-4AC6-B1DB-09CF75696D7A}" type="slidenum">
              <a:rPr lang="en-US" smtClean="0"/>
              <a:pPr/>
              <a:t>5</a:t>
            </a:fld>
            <a:endParaRPr lang="en-US">
              <a:solidFill>
                <a:srgbClr val="91001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</a:t>
            </a:r>
            <a:r>
              <a:rPr lang="en-US" dirty="0" smtClean="0"/>
              <a:t>Software Internationalization in?</a:t>
            </a:r>
            <a:endParaRPr lang="en-US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Internationalization:</a:t>
            </a:r>
            <a:r>
              <a:rPr lang="en-US" sz="2800" dirty="0"/>
              <a:t> </a:t>
            </a:r>
          </a:p>
          <a:p>
            <a:pPr lvl="1"/>
            <a:r>
              <a:rPr lang="en-US" sz="2400" dirty="0"/>
              <a:t>Designing applications to easily support different languages and regions.</a:t>
            </a:r>
          </a:p>
          <a:p>
            <a:pPr lvl="1"/>
            <a:r>
              <a:rPr lang="en-US" sz="2400" dirty="0"/>
              <a:t>Abbreviated as </a:t>
            </a:r>
            <a:r>
              <a:rPr lang="en-US" sz="2400" dirty="0" smtClean="0"/>
              <a:t>“</a:t>
            </a:r>
            <a:r>
              <a:rPr lang="en-US" sz="2400" i="1" dirty="0" smtClean="0">
                <a:solidFill>
                  <a:srgbClr val="FF0000"/>
                </a:solidFill>
              </a:rPr>
              <a:t>i18n</a:t>
            </a:r>
            <a:r>
              <a:rPr lang="en-US" sz="2400" i="1" dirty="0" smtClean="0"/>
              <a:t>”</a:t>
            </a:r>
            <a:r>
              <a:rPr lang="en-US" sz="2400" dirty="0" smtClean="0"/>
              <a:t>.</a:t>
            </a:r>
            <a:endParaRPr lang="en-US" sz="2400" dirty="0"/>
          </a:p>
          <a:p>
            <a:pPr lvl="1"/>
            <a:r>
              <a:rPr lang="en-US" sz="2400" dirty="0"/>
              <a:t>(There are 18 letters between </a:t>
            </a:r>
            <a:r>
              <a:rPr lang="en-US" sz="2400" dirty="0" smtClean="0"/>
              <a:t>‘</a:t>
            </a:r>
            <a:r>
              <a:rPr lang="en-US" sz="2400" dirty="0" err="1" smtClean="0"/>
              <a:t>i</a:t>
            </a:r>
            <a:r>
              <a:rPr lang="en-US" sz="2400" dirty="0" smtClean="0"/>
              <a:t>’ </a:t>
            </a:r>
            <a:r>
              <a:rPr lang="en-US" sz="2400" dirty="0"/>
              <a:t>and </a:t>
            </a:r>
            <a:r>
              <a:rPr lang="en-US" sz="2400" dirty="0" smtClean="0"/>
              <a:t>‘n’).</a:t>
            </a:r>
            <a:endParaRPr lang="en-US" sz="2400" dirty="0"/>
          </a:p>
          <a:p>
            <a:r>
              <a:rPr lang="en-US" sz="2800" dirty="0">
                <a:solidFill>
                  <a:srgbClr val="0000FF"/>
                </a:solidFill>
              </a:rPr>
              <a:t>Localization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en-US" sz="2400" dirty="0"/>
              <a:t>Adapting software to a specific region.</a:t>
            </a:r>
          </a:p>
          <a:p>
            <a:pPr lvl="1"/>
            <a:r>
              <a:rPr lang="en-US" sz="2400" dirty="0"/>
              <a:t>Abbreviated as </a:t>
            </a:r>
            <a:r>
              <a:rPr lang="en-US" sz="2400" i="1" dirty="0"/>
              <a:t>“</a:t>
            </a:r>
            <a:r>
              <a:rPr lang="en-US" sz="2400" i="1" dirty="0" smtClean="0">
                <a:solidFill>
                  <a:srgbClr val="0000FF"/>
                </a:solidFill>
              </a:rPr>
              <a:t>L10n</a:t>
            </a:r>
            <a:r>
              <a:rPr lang="en-US" sz="2400" i="1" dirty="0" smtClean="0"/>
              <a:t>”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Ontology localization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adaptation of an ontology to a particular language and culture</a:t>
            </a:r>
            <a:br>
              <a:rPr lang="en-US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	 </a:t>
            </a:r>
            <a:r>
              <a:rPr lang="en-US" i="1" dirty="0" err="1" smtClean="0"/>
              <a:t>Suárez</a:t>
            </a:r>
            <a:r>
              <a:rPr lang="en-US" i="1" dirty="0" smtClean="0"/>
              <a:t>-Figueroa &amp; </a:t>
            </a:r>
            <a:r>
              <a:rPr lang="en-US" i="1" dirty="0" err="1" smtClean="0"/>
              <a:t>Gómez-Pérez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The process of adapting a given ontology to the needs of a certain community, which can be characterized  by a common language, a common culture or a certain geo-political environment</a:t>
            </a:r>
            <a:br>
              <a:rPr lang="en-US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	</a:t>
            </a:r>
            <a:r>
              <a:rPr lang="en-US" i="1" dirty="0" err="1" smtClean="0"/>
              <a:t>Cimiano</a:t>
            </a:r>
            <a:r>
              <a:rPr lang="en-US" i="1" dirty="0" smtClean="0"/>
              <a:t>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specifically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Ontology localization is a transformation process that takes an ontology as input and produces an (adapted) ontology as output, whereby the output can be the same ontology, extended with labels in additional languages, or a new ontology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i="1" dirty="0" err="1" smtClean="0"/>
              <a:t>Cimiano</a:t>
            </a:r>
            <a:r>
              <a:rPr lang="en-US" i="1" dirty="0" smtClean="0"/>
              <a:t> et al.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Formal definition of </a:t>
            </a:r>
            <a:br>
              <a:rPr lang="en-US" dirty="0" smtClean="0"/>
            </a:br>
            <a:r>
              <a:rPr lang="en-US" dirty="0" smtClean="0"/>
              <a:t>i18n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i18n </a:t>
            </a:r>
            <a:r>
              <a:rPr lang="en-US" dirty="0" smtClean="0"/>
              <a:t>ontology is an ontology </a:t>
            </a:r>
            <a:r>
              <a:rPr lang="en-US" i="1" dirty="0" smtClean="0"/>
              <a:t>O</a:t>
            </a:r>
            <a:r>
              <a:rPr lang="en-US" i="1" baseline="-25000" dirty="0" smtClean="0"/>
              <a:t>i18</a:t>
            </a:r>
            <a:r>
              <a:rPr lang="en-US" i="1" baseline="-25000" dirty="0" smtClean="0"/>
              <a:t>n</a:t>
            </a:r>
            <a:r>
              <a:rPr lang="en-US" dirty="0" smtClean="0"/>
              <a:t>, such that </a:t>
            </a: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r>
              <a:rPr lang="en-US" sz="4400" i="1" dirty="0" smtClean="0"/>
              <a:t>O</a:t>
            </a:r>
            <a:r>
              <a:rPr lang="en-US" sz="4400" i="1" baseline="-25000" dirty="0" smtClean="0"/>
              <a:t>i18n</a:t>
            </a:r>
            <a:r>
              <a:rPr lang="en-US" sz="4400" i="1" dirty="0" smtClean="0"/>
              <a:t> = </a:t>
            </a:r>
            <a:r>
              <a:rPr lang="en-US" sz="4400" i="1" dirty="0" err="1" smtClean="0"/>
              <a:t>O</a:t>
            </a:r>
            <a:r>
              <a:rPr lang="en-US" sz="4400" i="1" baseline="-25000" dirty="0" err="1" smtClean="0"/>
              <a:t>orig</a:t>
            </a:r>
            <a:r>
              <a:rPr lang="en-US" sz="4400" i="1" dirty="0" smtClean="0"/>
              <a:t> - </a:t>
            </a:r>
            <a:r>
              <a:rPr lang="en-US" sz="4400" i="1" dirty="0" err="1" smtClean="0">
                <a:latin typeface="Symbol" pitchFamily="18" charset="2"/>
              </a:rPr>
              <a:t>l</a:t>
            </a:r>
            <a:r>
              <a:rPr lang="en-US" sz="4400" i="1" baseline="-25000" dirty="0" err="1" smtClean="0"/>
              <a:t>loc</a:t>
            </a:r>
            <a:r>
              <a:rPr lang="en-US" sz="4400" i="1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3300" dirty="0" smtClean="0"/>
              <a:t>where </a:t>
            </a:r>
            <a:r>
              <a:rPr lang="en-US" sz="3300" i="1" dirty="0" smtClean="0"/>
              <a:t>O</a:t>
            </a:r>
            <a:r>
              <a:rPr lang="en-US" sz="3300" i="1" baseline="-25000" dirty="0" smtClean="0"/>
              <a:t>i18n</a:t>
            </a:r>
            <a:r>
              <a:rPr lang="en-US" sz="3600" i="1" baseline="-25000" dirty="0" smtClean="0"/>
              <a:t> </a:t>
            </a:r>
            <a:r>
              <a:rPr lang="en-US" sz="3300" dirty="0" smtClean="0"/>
              <a:t>represents </a:t>
            </a:r>
            <a:r>
              <a:rPr lang="en-US" sz="3300" dirty="0" smtClean="0"/>
              <a:t>the starting ontology, which might be </a:t>
            </a:r>
            <a:r>
              <a:rPr lang="en-US" sz="3300" dirty="0" smtClean="0"/>
              <a:t>written in </a:t>
            </a:r>
            <a:r>
              <a:rPr lang="en-US" sz="3300" dirty="0" smtClean="0"/>
              <a:t>any given language, </a:t>
            </a:r>
            <a:endParaRPr lang="en-US" sz="3300" dirty="0" smtClean="0"/>
          </a:p>
          <a:p>
            <a:pPr lvl="1">
              <a:buNone/>
            </a:pPr>
            <a:r>
              <a:rPr lang="en-US" sz="3300" dirty="0" smtClean="0"/>
              <a:t>while </a:t>
            </a:r>
            <a:r>
              <a:rPr lang="en-US" sz="3300" i="1" dirty="0" err="1" smtClean="0">
                <a:latin typeface="Symbol" pitchFamily="18" charset="2"/>
              </a:rPr>
              <a:t>l</a:t>
            </a:r>
            <a:r>
              <a:rPr lang="en-US" sz="3300" i="1" baseline="-25000" dirty="0" err="1" smtClean="0"/>
              <a:t>loc</a:t>
            </a:r>
            <a:r>
              <a:rPr lang="en-US" i="1" baseline="-25000" dirty="0" smtClean="0"/>
              <a:t> </a:t>
            </a:r>
            <a:r>
              <a:rPr lang="en-US" sz="3300" dirty="0" smtClean="0"/>
              <a:t>consists </a:t>
            </a:r>
            <a:r>
              <a:rPr lang="en-US" sz="3300" dirty="0" smtClean="0"/>
              <a:t>of all variant characteristics </a:t>
            </a:r>
            <a:r>
              <a:rPr lang="en-US" sz="3300" dirty="0" smtClean="0"/>
              <a:t>externalized </a:t>
            </a:r>
            <a:r>
              <a:rPr lang="en-US" sz="3300" dirty="0" smtClean="0"/>
              <a:t>from the original </a:t>
            </a:r>
            <a:r>
              <a:rPr lang="en-US" sz="3300" dirty="0" smtClean="0"/>
              <a:t>ontology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1E9A-716D-49E7-ACA4-249EF2982F9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staria">
  <a:themeElements>
    <a:clrScheme name="Wistaria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Wistaria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staria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2063</TotalTime>
  <Words>1061</Words>
  <Application>Microsoft Office PowerPoint</Application>
  <PresentationFormat>On-screen Show (4:3)</PresentationFormat>
  <Paragraphs>195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Wistaria</vt:lpstr>
      <vt:lpstr>Cross-Cultural and Cross-Linguistic Ontologies Ontology i18n/L10n</vt:lpstr>
      <vt:lpstr>Funny Engrish</vt:lpstr>
      <vt:lpstr>Motivation</vt:lpstr>
      <vt:lpstr>Some definitions</vt:lpstr>
      <vt:lpstr>GLOBALIZATION: DEFINED*</vt:lpstr>
      <vt:lpstr>What is Software Internationalization in?</vt:lpstr>
      <vt:lpstr>Ontology localization defined</vt:lpstr>
      <vt:lpstr>More specifically</vt:lpstr>
      <vt:lpstr>Formal definition of  i18n Ontology</vt:lpstr>
      <vt:lpstr>Formal definition of  L10n Ontology</vt:lpstr>
      <vt:lpstr>What can we learn from software i18n/L10n?</vt:lpstr>
      <vt:lpstr>Abbreviated Common Software Engineering i18n/L10n practices</vt:lpstr>
      <vt:lpstr>Are ontologies culture/language- dependent?</vt:lpstr>
      <vt:lpstr>Why i18n/L10n matters in Ontology</vt:lpstr>
      <vt:lpstr>Why do we “really” care?</vt:lpstr>
      <vt:lpstr>How do we ontology i18n/L10n practically?</vt:lpstr>
      <vt:lpstr>Intensional vs Extensional Definitions</vt:lpstr>
      <vt:lpstr>Example of an extensional definition</vt:lpstr>
      <vt:lpstr>Example of an intensional definition</vt:lpstr>
      <vt:lpstr>So what is better? -- A recipe ontology example --</vt:lpstr>
      <vt:lpstr>Some Recommendations for Ontology i18n/L10n</vt:lpstr>
      <vt:lpstr>Externalize language definitions the software enginering way</vt:lpstr>
      <vt:lpstr>Lexical: Best as Externalized extensional definitions</vt:lpstr>
      <vt:lpstr>Cultural relevant aspects as extensional definitions</vt:lpstr>
      <vt:lpstr>Cultural relevant aspects as extensional definitions</vt:lpstr>
      <vt:lpstr>Functional aspects as extensional definitions</vt:lpstr>
      <vt:lpstr>Final Remarks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Cross-Cultural and Cross-Lingual Ontology Engineering</dc:title>
  <dc:creator>Yuri</dc:creator>
  <cp:lastModifiedBy>Yuri</cp:lastModifiedBy>
  <cp:revision>11</cp:revision>
  <dcterms:created xsi:type="dcterms:W3CDTF">2010-10-21T18:27:12Z</dcterms:created>
  <dcterms:modified xsi:type="dcterms:W3CDTF">2011-02-09T21:33:51Z</dcterms:modified>
</cp:coreProperties>
</file>